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294" autoAdjust="0"/>
    <p:restoredTop sz="94660"/>
  </p:normalViewPr>
  <p:slideViewPr>
    <p:cSldViewPr>
      <p:cViewPr>
        <p:scale>
          <a:sx n="110" d="100"/>
          <a:sy n="110" d="100"/>
        </p:scale>
        <p:origin x="-228" y="17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olo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5" name="Sottotitolo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1" name="Segnaposto data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1D44B81-016B-4246-90C5-B3369282AB23}" type="datetimeFigureOut">
              <a:rPr lang="it-IT" smtClean="0"/>
              <a:pPr/>
              <a:t>01/08/2015</a:t>
            </a:fld>
            <a:endParaRPr lang="it-IT"/>
          </a:p>
        </p:txBody>
      </p:sp>
      <p:sp>
        <p:nvSpPr>
          <p:cNvPr id="18" name="Segnaposto piè di pagina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9108528-27D3-4A34-95EC-FE93BB57964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D44B81-016B-4246-90C5-B3369282AB23}" type="datetimeFigureOut">
              <a:rPr lang="it-IT" smtClean="0"/>
              <a:pPr/>
              <a:t>01/08/2015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108528-27D3-4A34-95EC-FE93BB57964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61D44B81-016B-4246-90C5-B3369282AB23}" type="datetimeFigureOut">
              <a:rPr lang="it-IT" smtClean="0"/>
              <a:pPr/>
              <a:t>01/08/2015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9108528-27D3-4A34-95EC-FE93BB57964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D44B81-016B-4246-90C5-B3369282AB23}" type="datetimeFigureOut">
              <a:rPr lang="it-IT" smtClean="0"/>
              <a:pPr/>
              <a:t>01/08/2015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108528-27D3-4A34-95EC-FE93BB57964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1D44B81-016B-4246-90C5-B3369282AB23}" type="datetimeFigureOut">
              <a:rPr lang="it-IT" smtClean="0"/>
              <a:pPr/>
              <a:t>01/08/2015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F9108528-27D3-4A34-95EC-FE93BB57964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D44B81-016B-4246-90C5-B3369282AB23}" type="datetimeFigureOut">
              <a:rPr lang="it-IT" smtClean="0"/>
              <a:pPr/>
              <a:t>01/08/2015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108528-27D3-4A34-95EC-FE93BB57964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D44B81-016B-4246-90C5-B3369282AB23}" type="datetimeFigureOut">
              <a:rPr lang="it-IT" smtClean="0"/>
              <a:pPr/>
              <a:t>01/08/2015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108528-27D3-4A34-95EC-FE93BB57964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D44B81-016B-4246-90C5-B3369282AB23}" type="datetimeFigureOut">
              <a:rPr lang="it-IT" smtClean="0"/>
              <a:pPr/>
              <a:t>01/08/2015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108528-27D3-4A34-95EC-FE93BB57964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1D44B81-016B-4246-90C5-B3369282AB23}" type="datetimeFigureOut">
              <a:rPr lang="it-IT" smtClean="0"/>
              <a:pPr/>
              <a:t>01/08/2015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108528-27D3-4A34-95EC-FE93BB57964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D44B81-016B-4246-90C5-B3369282AB23}" type="datetimeFigureOut">
              <a:rPr lang="it-IT" smtClean="0"/>
              <a:pPr/>
              <a:t>01/08/2015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108528-27D3-4A34-95EC-FE93BB57964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D44B81-016B-4246-90C5-B3369282AB23}" type="datetimeFigureOut">
              <a:rPr lang="it-IT" smtClean="0"/>
              <a:pPr/>
              <a:t>01/08/2015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108528-27D3-4A34-95EC-FE93BB579646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Segnaposto immagine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Segnaposto titolo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1" name="Segnaposto testo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27" name="Segnaposto data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61D44B81-016B-4246-90C5-B3369282AB23}" type="datetimeFigureOut">
              <a:rPr lang="it-IT" smtClean="0"/>
              <a:pPr/>
              <a:t>01/08/2015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16" name="Segnaposto numero diapositiva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F9108528-27D3-4A34-95EC-FE93BB579646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file:///C:\Users\Enza\Desktop\SCUOLA%20ESTIVA%20TELESE\SCUOLA%20ESTIVA%20TELESE\Prove%20invalsi\2015_sec_secondo_grado_guida_matematica.pdf" TargetMode="Externa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file:///C:\Users\Enza\Desktop\SCUOLA%20ESTIVA%20TELESE\SCUOLA%20ESTIVA%20TELESE\Prove%20invalsi\2015_sec_secondo_grado_guida_matematica.pdf" TargetMode="External"/><Relationship Id="rId2" Type="http://schemas.openxmlformats.org/officeDocument/2006/relationships/hyperlink" Target="file:///C:\Users\Enza\Desktop\SCUOLA%20ESTIVA%20TELESE\SCUOLA%20ESTIVA%20TELESE\Prove%20invalsi\Traccia-invalsi-matematica-2015-scuola-secondaria-seconda-superiore.pdf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file:///C:\Users\Enza\Desktop\SCUOLA%20ESTIVA%20TELESE\Quesiti%20INVALSI%202015.docx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Scuola estiva di matematica</a:t>
            </a:r>
            <a:br>
              <a:rPr lang="it-IT" dirty="0" smtClean="0"/>
            </a:br>
            <a:r>
              <a:rPr lang="it-IT" sz="3100" dirty="0" err="1" smtClean="0"/>
              <a:t>Telese</a:t>
            </a:r>
            <a:r>
              <a:rPr lang="it-IT" sz="3100" dirty="0" smtClean="0"/>
              <a:t> Terme</a:t>
            </a:r>
            <a:r>
              <a:rPr lang="it-IT" dirty="0" smtClean="0"/>
              <a:t> </a:t>
            </a:r>
            <a:br>
              <a:rPr lang="it-IT" dirty="0" smtClean="0"/>
            </a:br>
            <a:r>
              <a:rPr lang="it-IT" sz="2200" dirty="0" smtClean="0"/>
              <a:t>(27-30 luglio 2015)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sz="3200" dirty="0" smtClean="0">
                <a:solidFill>
                  <a:srgbClr val="FFFF00"/>
                </a:solidFill>
              </a:rPr>
              <a:t>LE PROVE INVALSI 2014-15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  <a:alpha val="5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testo 4"/>
          <p:cNvSpPr>
            <a:spLocks noGrp="1"/>
          </p:cNvSpPr>
          <p:nvPr>
            <p:ph type="body" idx="1"/>
          </p:nvPr>
        </p:nvSpPr>
        <p:spPr>
          <a:xfrm>
            <a:off x="857224" y="2857496"/>
            <a:ext cx="6250750" cy="500066"/>
          </a:xfrm>
        </p:spPr>
        <p:txBody>
          <a:bodyPr>
            <a:normAutofit/>
          </a:bodyPr>
          <a:lstStyle/>
          <a:p>
            <a:pPr algn="l"/>
            <a:r>
              <a:rPr lang="it-IT" sz="1400" dirty="0" smtClean="0"/>
              <a:t>Un esempio di grafico che un alunno di biennio dovrebbe saper leggere:</a:t>
            </a:r>
          </a:p>
          <a:p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642910" y="785795"/>
            <a:ext cx="7072362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it-IT" sz="1600" b="1" dirty="0" smtClean="0"/>
              <a:t>Nel documento </a:t>
            </a:r>
            <a:r>
              <a:rPr lang="it-IT" sz="1600" b="1" u="sng" dirty="0" smtClean="0">
                <a:hlinkClick r:id="rId2"/>
              </a:rPr>
              <a:t>guida all’analisi della prova</a:t>
            </a:r>
            <a:r>
              <a:rPr lang="it-IT" sz="1600" b="1" u="sng" dirty="0" smtClean="0"/>
              <a:t> </a:t>
            </a:r>
            <a:r>
              <a:rPr lang="it-IT" sz="1600" b="1" dirty="0" smtClean="0"/>
              <a:t>il quesito è inquadrato,  come settore prevalente, in quello di  dati e previsioni.   Siete d’accordo o pensate che anche in questo caso sia quello di RELAZIONI E FUNZIONI ? </a:t>
            </a:r>
          </a:p>
          <a:p>
            <a:pPr marL="342900" indent="-342900">
              <a:buFont typeface="+mj-lt"/>
              <a:buAutoNum type="arabicPeriod"/>
            </a:pPr>
            <a:endParaRPr lang="it-IT" sz="1600" b="1" dirty="0" smtClean="0"/>
          </a:p>
          <a:p>
            <a:pPr marL="342900" indent="-342900">
              <a:buFont typeface="+mj-lt"/>
              <a:buAutoNum type="arabicPeriod"/>
            </a:pPr>
            <a:r>
              <a:rPr lang="it-IT" sz="1600" b="1" dirty="0" smtClean="0"/>
              <a:t>E’  fondamentale saper leggere un grafico ?</a:t>
            </a:r>
          </a:p>
          <a:p>
            <a:pPr marL="342900" indent="-342900"/>
            <a:endParaRPr lang="it-IT" sz="1600" b="1" dirty="0" smtClean="0"/>
          </a:p>
          <a:p>
            <a:pPr marL="342900" indent="-342900">
              <a:buFont typeface="+mj-lt"/>
              <a:buAutoNum type="arabicPeriod"/>
            </a:pPr>
            <a:endParaRPr lang="it-IT" sz="100" b="1" dirty="0" smtClean="0"/>
          </a:p>
          <a:p>
            <a:endParaRPr lang="it-IT" sz="100" b="1" dirty="0"/>
          </a:p>
        </p:txBody>
      </p:sp>
      <p:pic>
        <p:nvPicPr>
          <p:cNvPr id="6" name="Immagine 5"/>
          <p:cNvPicPr/>
          <p:nvPr/>
        </p:nvPicPr>
        <p:blipFill>
          <a:blip r:embed="rId3"/>
          <a:srcRect l="3370" t="10204" r="2281"/>
          <a:stretch>
            <a:fillRect/>
          </a:stretch>
        </p:blipFill>
        <p:spPr bwMode="auto">
          <a:xfrm>
            <a:off x="1571604" y="3000372"/>
            <a:ext cx="5143536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asellaDiTesto 6"/>
          <p:cNvSpPr txBox="1"/>
          <p:nvPr/>
        </p:nvSpPr>
        <p:spPr>
          <a:xfrm>
            <a:off x="1214414" y="5786454"/>
            <a:ext cx="5572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900" dirty="0" smtClean="0"/>
              <a:t>Quanto è lungo il percorso da compiere? Chi arriva primo? Che succede ad Achille nell’intervallo di tempo tra 10min e 110min ?   La tartaruga mantiene sempre la stessa andatura? </a:t>
            </a:r>
            <a:r>
              <a:rPr lang="it-IT" sz="900" dirty="0" err="1" smtClean="0"/>
              <a:t>Eccc…</a:t>
            </a:r>
            <a:endParaRPr lang="it-IT" sz="9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  <a:alpha val="5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571472" y="500042"/>
            <a:ext cx="707236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it-IT" sz="1600" b="1" dirty="0" smtClean="0"/>
              <a:t>Ancora sulla lettura dei </a:t>
            </a:r>
            <a:r>
              <a:rPr lang="it-IT" sz="1600" b="1" dirty="0" err="1" smtClean="0"/>
              <a:t>grafici……</a:t>
            </a:r>
            <a:r>
              <a:rPr lang="it-IT" sz="1600" b="1" dirty="0" smtClean="0"/>
              <a:t>..</a:t>
            </a:r>
          </a:p>
          <a:p>
            <a:pPr marL="342900" indent="-342900"/>
            <a:endParaRPr lang="it-IT" sz="1600" b="1" dirty="0" smtClean="0"/>
          </a:p>
          <a:p>
            <a:pPr marL="342900" indent="-342900">
              <a:buFont typeface="+mj-lt"/>
              <a:buAutoNum type="arabicPeriod"/>
            </a:pPr>
            <a:endParaRPr lang="it-IT" sz="100" b="1" dirty="0" smtClean="0"/>
          </a:p>
          <a:p>
            <a:endParaRPr lang="it-IT" sz="100" b="1" dirty="0"/>
          </a:p>
        </p:txBody>
      </p:sp>
      <p:pic>
        <p:nvPicPr>
          <p:cNvPr id="10" name="Immagine 9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928670"/>
            <a:ext cx="4867289" cy="5403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  <a:alpha val="5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571472" y="500043"/>
            <a:ext cx="707236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it-IT" sz="1600" b="1" dirty="0" smtClean="0"/>
              <a:t>Numeri e modelli..</a:t>
            </a:r>
          </a:p>
          <a:p>
            <a:pPr marL="342900" indent="-342900"/>
            <a:endParaRPr lang="it-IT" sz="1600" b="1" dirty="0" smtClean="0"/>
          </a:p>
          <a:p>
            <a:pPr marL="342900" indent="-342900">
              <a:buFont typeface="+mj-lt"/>
              <a:buAutoNum type="arabicPeriod"/>
            </a:pPr>
            <a:endParaRPr lang="it-IT" sz="100" b="1" dirty="0" smtClean="0"/>
          </a:p>
          <a:p>
            <a:endParaRPr lang="it-IT" sz="100" b="1" dirty="0"/>
          </a:p>
        </p:txBody>
      </p:sp>
      <p:pic>
        <p:nvPicPr>
          <p:cNvPr id="4" name="Immagin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76425" y="955675"/>
            <a:ext cx="5391150" cy="494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  <a:alpha val="5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571472" y="500043"/>
            <a:ext cx="707236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it-IT" sz="1600" b="1" dirty="0" smtClean="0"/>
              <a:t>    Numeri </a:t>
            </a:r>
            <a:r>
              <a:rPr lang="it-IT" sz="1600" b="1" dirty="0" smtClean="0"/>
              <a:t>e modelli..</a:t>
            </a:r>
          </a:p>
          <a:p>
            <a:pPr marL="342900" indent="-342900"/>
            <a:endParaRPr lang="it-IT" sz="1600" b="1" dirty="0" smtClean="0"/>
          </a:p>
          <a:p>
            <a:pPr marL="342900" indent="-342900">
              <a:buFont typeface="+mj-lt"/>
              <a:buAutoNum type="arabicPeriod"/>
            </a:pPr>
            <a:endParaRPr lang="it-IT" sz="100" b="1" dirty="0" smtClean="0"/>
          </a:p>
          <a:p>
            <a:endParaRPr lang="it-IT" sz="100" b="1" dirty="0"/>
          </a:p>
        </p:txBody>
      </p:sp>
      <p:pic>
        <p:nvPicPr>
          <p:cNvPr id="5" name="Immagine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928670"/>
            <a:ext cx="5429288" cy="215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mmagine 5"/>
          <p:cNvPicPr/>
          <p:nvPr/>
        </p:nvPicPr>
        <p:blipFill>
          <a:blip r:embed="rId3"/>
          <a:srcRect b="29347"/>
          <a:stretch>
            <a:fillRect/>
          </a:stretch>
        </p:blipFill>
        <p:spPr bwMode="auto">
          <a:xfrm>
            <a:off x="1357290" y="3143248"/>
            <a:ext cx="5480050" cy="3095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  <a:alpha val="5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428596" y="1785926"/>
            <a:ext cx="7358114" cy="3500462"/>
          </a:xfrm>
        </p:spPr>
        <p:txBody>
          <a:bodyPr>
            <a:normAutofit fontScale="90000"/>
          </a:bodyPr>
          <a:lstStyle/>
          <a:p>
            <a:pPr algn="l"/>
            <a:r>
              <a:rPr lang="it-IT" sz="2400" dirty="0" smtClean="0">
                <a:latin typeface="Arial Rounded MT Bold" pitchFamily="34" charset="0"/>
              </a:rPr>
              <a:t>I </a:t>
            </a:r>
            <a:r>
              <a:rPr lang="it-IT" sz="2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riferimenti per la costruzione del piano didattico da parte dei docenti del biennio :</a:t>
            </a:r>
            <a:br>
              <a:rPr lang="it-IT" sz="2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it-IT" sz="2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it-IT" sz="2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it-IT" sz="2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- </a:t>
            </a:r>
            <a:r>
              <a:rPr lang="it-IT" sz="2200" dirty="0" smtClean="0">
                <a:solidFill>
                  <a:schemeClr val="accent3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Certificato delle competenze e documento con   </a:t>
            </a:r>
            <a:br>
              <a:rPr lang="it-IT" sz="2200" dirty="0" smtClean="0">
                <a:solidFill>
                  <a:schemeClr val="accent3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</a:br>
            <a:r>
              <a:rPr lang="it-IT" sz="2200" dirty="0" smtClean="0">
                <a:solidFill>
                  <a:schemeClr val="accent3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    indicazioni delle competenze  degli assi culturali</a:t>
            </a:r>
            <a:br>
              <a:rPr lang="it-IT" sz="2200" dirty="0" smtClean="0">
                <a:solidFill>
                  <a:schemeClr val="accent3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</a:br>
            <a:r>
              <a:rPr lang="it-IT" sz="2200" dirty="0" smtClean="0">
                <a:solidFill>
                  <a:schemeClr val="accent3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 -  Indicazioni nazionali</a:t>
            </a:r>
            <a:br>
              <a:rPr lang="it-IT" sz="2200" dirty="0" smtClean="0">
                <a:solidFill>
                  <a:schemeClr val="accent3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</a:br>
            <a:r>
              <a:rPr lang="it-IT" sz="2200" dirty="0" smtClean="0">
                <a:solidFill>
                  <a:schemeClr val="accent3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 -  Linee guida</a:t>
            </a:r>
            <a:br>
              <a:rPr lang="it-IT" sz="2200" dirty="0" smtClean="0">
                <a:solidFill>
                  <a:schemeClr val="accent3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</a:br>
            <a:r>
              <a:rPr lang="it-IT" sz="2200" dirty="0" smtClean="0">
                <a:solidFill>
                  <a:schemeClr val="accent3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 -  Tavola degli apprendimenti</a:t>
            </a:r>
            <a:r>
              <a:rPr lang="it-IT" sz="2000" dirty="0" smtClean="0"/>
              <a:t/>
            </a:r>
            <a:br>
              <a:rPr lang="it-IT" sz="2000" dirty="0" smtClean="0"/>
            </a:br>
            <a:r>
              <a:rPr lang="it-IT" sz="2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it-IT" sz="2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it-IT" sz="2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it-IT" sz="2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it-IT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Vedi allegati</a:t>
            </a:r>
            <a:r>
              <a:rPr lang="it-IT" sz="2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it-IT" sz="2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endParaRPr lang="it-IT" sz="2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Segnaposto testo 4"/>
          <p:cNvSpPr>
            <a:spLocks noGrp="1"/>
          </p:cNvSpPr>
          <p:nvPr>
            <p:ph type="body" idx="1"/>
          </p:nvPr>
        </p:nvSpPr>
        <p:spPr>
          <a:xfrm>
            <a:off x="1071538" y="714357"/>
            <a:ext cx="6250750" cy="785818"/>
          </a:xfrm>
        </p:spPr>
        <p:txBody>
          <a:bodyPr/>
          <a:lstStyle/>
          <a:p>
            <a:r>
              <a:rPr lang="it-IT" b="1" dirty="0" smtClean="0"/>
              <a:t>CONCLUSIONE  DEL BIENNIO SUPERIORE</a:t>
            </a:r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  <a:alpha val="5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1071538" y="4643446"/>
            <a:ext cx="6715172" cy="857256"/>
          </a:xfrm>
        </p:spPr>
        <p:txBody>
          <a:bodyPr>
            <a:normAutofit fontScale="90000"/>
          </a:bodyPr>
          <a:lstStyle/>
          <a:p>
            <a:pPr algn="l"/>
            <a:r>
              <a:rPr lang="it-IT" sz="2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it-IT" sz="2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it-IT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Vedi allegati</a:t>
            </a:r>
            <a:r>
              <a:rPr lang="it-IT" sz="2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it-IT" sz="2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endParaRPr lang="it-IT" sz="2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Segnaposto testo 4"/>
          <p:cNvSpPr>
            <a:spLocks noGrp="1"/>
          </p:cNvSpPr>
          <p:nvPr>
            <p:ph type="body" idx="1"/>
          </p:nvPr>
        </p:nvSpPr>
        <p:spPr>
          <a:xfrm>
            <a:off x="857224" y="3357562"/>
            <a:ext cx="6250750" cy="785818"/>
          </a:xfrm>
        </p:spPr>
        <p:txBody>
          <a:bodyPr>
            <a:normAutofit fontScale="25000" lnSpcReduction="20000"/>
          </a:bodyPr>
          <a:lstStyle/>
          <a:p>
            <a:r>
              <a:rPr lang="it-IT" sz="14400" b="1" dirty="0" smtClean="0"/>
              <a:t>Analisi delle prove invalsi:</a:t>
            </a:r>
          </a:p>
          <a:p>
            <a:pPr lvl="0"/>
            <a:r>
              <a:rPr lang="it-IT" sz="11200" b="1" u="sng" dirty="0" smtClean="0">
                <a:hlinkClick r:id="rId2"/>
              </a:rPr>
              <a:t>PROVE INVALSI 2014-15</a:t>
            </a:r>
            <a:endParaRPr lang="it-IT" sz="11200" dirty="0" smtClean="0"/>
          </a:p>
          <a:p>
            <a:pPr lvl="0"/>
            <a:r>
              <a:rPr lang="it-IT" sz="11200" b="1" u="sng" dirty="0" smtClean="0">
                <a:hlinkClick r:id="rId3"/>
              </a:rPr>
              <a:t>Documento guida analisi della prova</a:t>
            </a:r>
            <a:endParaRPr lang="it-IT" sz="11200" dirty="0" smtClean="0"/>
          </a:p>
          <a:p>
            <a:pPr lvl="0"/>
            <a:r>
              <a:rPr lang="it-IT" sz="11200" b="1" u="sng" dirty="0" smtClean="0">
                <a:hlinkClick r:id="rId4"/>
              </a:rPr>
              <a:t>QUESITI PROVA INVALSI</a:t>
            </a:r>
            <a:endParaRPr lang="it-IT" sz="11200" dirty="0" smtClean="0"/>
          </a:p>
          <a:p>
            <a:endParaRPr lang="it-IT" sz="11200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  <a:alpha val="5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1000100" y="214290"/>
            <a:ext cx="6643734" cy="35719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2700" cap="none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Riflessioni su alcuni quesiti estratti dalla prova</a:t>
            </a:r>
            <a:endParaRPr lang="it-IT" sz="2000" i="1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Segnaposto testo 4"/>
          <p:cNvSpPr>
            <a:spLocks noGrp="1"/>
          </p:cNvSpPr>
          <p:nvPr>
            <p:ph type="body" idx="1"/>
          </p:nvPr>
        </p:nvSpPr>
        <p:spPr>
          <a:xfrm>
            <a:off x="857224" y="3357562"/>
            <a:ext cx="6250750" cy="785818"/>
          </a:xfrm>
        </p:spPr>
        <p:txBody>
          <a:bodyPr>
            <a:normAutofit fontScale="47500" lnSpcReduction="20000"/>
          </a:bodyPr>
          <a:lstStyle/>
          <a:p>
            <a:endParaRPr lang="it-IT" sz="11200" dirty="0" smtClean="0"/>
          </a:p>
          <a:p>
            <a:endParaRPr lang="it-IT" dirty="0"/>
          </a:p>
        </p:txBody>
      </p:sp>
      <p:pic>
        <p:nvPicPr>
          <p:cNvPr id="6" name="Immagine 5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1500174"/>
            <a:ext cx="5376862" cy="5000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ttangolo 6"/>
          <p:cNvSpPr/>
          <p:nvPr/>
        </p:nvSpPr>
        <p:spPr>
          <a:xfrm>
            <a:off x="1643042" y="1142713"/>
            <a:ext cx="311787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b="1" i="1" cap="all" dirty="0" smtClean="0">
                <a:ln w="500">
                  <a:solidFill>
                    <a:srgbClr val="5A6378">
                      <a:shade val="20000"/>
                      <a:satMod val="120000"/>
                    </a:srgbClr>
                  </a:solidFill>
                </a:ln>
                <a:solidFill>
                  <a:prstClr val="black"/>
                </a:solidFill>
                <a:ea typeface="+mj-ea"/>
                <a:cs typeface="+mj-cs"/>
              </a:rPr>
              <a:t>Relazioni e funzioni</a:t>
            </a:r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  <a:alpha val="5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928662" y="3143248"/>
            <a:ext cx="6715172" cy="285752"/>
          </a:xfrm>
        </p:spPr>
        <p:txBody>
          <a:bodyPr>
            <a:normAutofit fontScale="90000"/>
          </a:bodyPr>
          <a:lstStyle/>
          <a:p>
            <a:pPr algn="l"/>
            <a:r>
              <a:rPr lang="it-IT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Proviamo a rispondere</a:t>
            </a:r>
            <a:br>
              <a:rPr lang="it-IT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endParaRPr lang="it-IT" sz="20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Segnaposto testo 4"/>
          <p:cNvSpPr>
            <a:spLocks noGrp="1"/>
          </p:cNvSpPr>
          <p:nvPr>
            <p:ph type="body" idx="1"/>
          </p:nvPr>
        </p:nvSpPr>
        <p:spPr>
          <a:xfrm>
            <a:off x="857224" y="3357562"/>
            <a:ext cx="6250750" cy="785818"/>
          </a:xfrm>
        </p:spPr>
        <p:txBody>
          <a:bodyPr>
            <a:normAutofit fontScale="47500" lnSpcReduction="20000"/>
          </a:bodyPr>
          <a:lstStyle/>
          <a:p>
            <a:endParaRPr lang="it-IT" sz="11200" dirty="0" smtClean="0"/>
          </a:p>
          <a:p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857224" y="3643314"/>
            <a:ext cx="628654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it-IT" sz="1600" b="1" dirty="0" smtClean="0"/>
              <a:t>Occorre conoscere </a:t>
            </a:r>
          </a:p>
          <a:p>
            <a:pPr lvl="1">
              <a:buFont typeface="Arial" pitchFamily="34" charset="0"/>
              <a:buChar char="•"/>
            </a:pPr>
            <a:r>
              <a:rPr lang="it-IT" sz="1600" b="1" dirty="0" smtClean="0"/>
              <a:t>la rappresentazione dei punti nel piano cartesiano</a:t>
            </a:r>
          </a:p>
          <a:p>
            <a:pPr lvl="1">
              <a:buFont typeface="Arial" pitchFamily="34" charset="0"/>
              <a:buChar char="•"/>
            </a:pPr>
            <a:r>
              <a:rPr lang="it-IT" sz="1600" b="1" dirty="0" smtClean="0"/>
              <a:t>Il concetto di funzione per determinare due punti e saper verificare  a quale delle rette appartengono </a:t>
            </a:r>
          </a:p>
          <a:p>
            <a:pPr>
              <a:buFont typeface="Arial" pitchFamily="34" charset="0"/>
              <a:buChar char="•"/>
            </a:pPr>
            <a:endParaRPr lang="it-IT" sz="1600" b="1" dirty="0"/>
          </a:p>
          <a:p>
            <a:pPr marL="342900" indent="-342900"/>
            <a:r>
              <a:rPr lang="it-IT" sz="1600" b="1" dirty="0" smtClean="0"/>
              <a:t>2.   Per gran parte dei docenti tali conoscenze risultano fondamentali</a:t>
            </a:r>
            <a:endParaRPr lang="it-IT" sz="1600" b="1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857224" y="1500174"/>
            <a:ext cx="61436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it-IT" sz="1600" b="1" dirty="0" smtClean="0"/>
              <a:t>Quali conoscenze /abilità  si ritiene siano indispensabili, da parte di uno studente, per rispondere al quesito? </a:t>
            </a:r>
          </a:p>
          <a:p>
            <a:pPr marL="342900" indent="-342900">
              <a:buFont typeface="+mj-lt"/>
              <a:buAutoNum type="arabicPeriod"/>
            </a:pPr>
            <a:r>
              <a:rPr lang="it-IT" sz="1600" b="1" dirty="0" smtClean="0"/>
              <a:t>Si ritengono tali conoscenze fondamentali nella formazione di uno studente del biennio?</a:t>
            </a:r>
          </a:p>
          <a:p>
            <a:endParaRPr lang="it-IT" sz="1600" b="1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714348" y="642918"/>
            <a:ext cx="61436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b="1" cap="all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</a:endParaRPr>
          </a:p>
          <a:p>
            <a:r>
              <a:rPr lang="it-IT" b="1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</a:rPr>
              <a:t>qualche </a:t>
            </a:r>
            <a:r>
              <a:rPr lang="it-IT" b="1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</a:rPr>
              <a:t>domanda che potremmo </a:t>
            </a:r>
            <a:r>
              <a:rPr lang="it-IT" b="1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</a:rPr>
              <a:t>porci: </a:t>
            </a:r>
            <a:endParaRPr lang="it-IT" b="1" cap="all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  <a:alpha val="5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magine 1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500042"/>
            <a:ext cx="5805490" cy="5929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  <a:alpha val="5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928662" y="3143248"/>
            <a:ext cx="6715172" cy="285752"/>
          </a:xfrm>
        </p:spPr>
        <p:txBody>
          <a:bodyPr>
            <a:normAutofit fontScale="90000"/>
          </a:bodyPr>
          <a:lstStyle/>
          <a:p>
            <a:pPr algn="l"/>
            <a:r>
              <a:rPr lang="it-IT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Proviamo a rispondere</a:t>
            </a:r>
            <a:br>
              <a:rPr lang="it-IT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endParaRPr lang="it-IT" sz="20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Segnaposto testo 4"/>
          <p:cNvSpPr>
            <a:spLocks noGrp="1"/>
          </p:cNvSpPr>
          <p:nvPr>
            <p:ph type="body" idx="1"/>
          </p:nvPr>
        </p:nvSpPr>
        <p:spPr>
          <a:xfrm>
            <a:off x="857224" y="3357562"/>
            <a:ext cx="6250750" cy="785818"/>
          </a:xfrm>
        </p:spPr>
        <p:txBody>
          <a:bodyPr>
            <a:normAutofit fontScale="47500" lnSpcReduction="20000"/>
          </a:bodyPr>
          <a:lstStyle/>
          <a:p>
            <a:endParaRPr lang="it-IT" sz="11200" dirty="0" smtClean="0"/>
          </a:p>
          <a:p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857224" y="3643314"/>
            <a:ext cx="62865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it-IT" sz="1600" b="1" dirty="0" smtClean="0"/>
              <a:t>Sicuramente no .Occorre conoscere altro.</a:t>
            </a:r>
          </a:p>
          <a:p>
            <a:pPr marL="342900" indent="-342900"/>
            <a:r>
              <a:rPr lang="it-IT" sz="1600" b="1" dirty="0" smtClean="0"/>
              <a:t>      Per esempio il concetto di funzione positiva  o negativa, di intersezione tra rette</a:t>
            </a:r>
          </a:p>
          <a:p>
            <a:pPr>
              <a:buFont typeface="Arial" pitchFamily="34" charset="0"/>
              <a:buChar char="•"/>
            </a:pPr>
            <a:endParaRPr lang="it-IT" sz="1600" b="1" dirty="0"/>
          </a:p>
          <a:p>
            <a:pPr marL="342900" indent="-342900"/>
            <a:r>
              <a:rPr lang="it-IT" sz="1600" b="1" dirty="0" smtClean="0"/>
              <a:t>2.   Per gran parte dei docenti tali conoscenze risultano fondamentali</a:t>
            </a:r>
            <a:endParaRPr lang="it-IT" sz="1600" b="1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857224" y="1500174"/>
            <a:ext cx="61436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it-IT" sz="1600" b="1" dirty="0" smtClean="0"/>
              <a:t>Bastano le conoscenze /abilità indicate per il quesito precedente? </a:t>
            </a:r>
          </a:p>
          <a:p>
            <a:pPr marL="342900" indent="-342900">
              <a:buFont typeface="+mj-lt"/>
              <a:buAutoNum type="arabicPeriod"/>
            </a:pPr>
            <a:r>
              <a:rPr lang="it-IT" sz="1600" b="1" dirty="0" smtClean="0"/>
              <a:t>Si ritengono tali conoscenze fondamentali nella formazione di uno studente del biennio?</a:t>
            </a:r>
          </a:p>
          <a:p>
            <a:endParaRPr lang="it-IT" sz="1600" b="1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714348" y="642918"/>
            <a:ext cx="61436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b="1" cap="all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</a:endParaRPr>
          </a:p>
          <a:p>
            <a:r>
              <a:rPr lang="it-IT" b="1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</a:rPr>
              <a:t>Ecco </a:t>
            </a:r>
            <a:r>
              <a:rPr lang="it-IT" b="1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</a:rPr>
              <a:t>le  domande :</a:t>
            </a:r>
            <a:endParaRPr lang="it-IT" b="1" cap="all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  <a:alpha val="5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714356"/>
            <a:ext cx="6643734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CasellaDiTesto 3"/>
          <p:cNvSpPr txBox="1"/>
          <p:nvPr/>
        </p:nvSpPr>
        <p:spPr>
          <a:xfrm>
            <a:off x="1071538" y="3429000"/>
            <a:ext cx="614366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it-IT" b="1" dirty="0" smtClean="0"/>
              <a:t>     In questo caso come risponderemo alle questioni già poste per il  precedente quesito?</a:t>
            </a:r>
          </a:p>
          <a:p>
            <a:endParaRPr lang="it-IT" sz="16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  <a:alpha val="5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357166"/>
            <a:ext cx="5675314" cy="5857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to">
  <a:themeElements>
    <a:clrScheme name="Modulo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it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it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250</TotalTime>
  <Words>318</Words>
  <Application>Microsoft Office PowerPoint</Application>
  <PresentationFormat>Presentazione su schermo (4:3)</PresentationFormat>
  <Paragraphs>43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4" baseType="lpstr">
      <vt:lpstr>Mito</vt:lpstr>
      <vt:lpstr>Scuola estiva di matematica Telese Terme  (27-30 luglio 2015) </vt:lpstr>
      <vt:lpstr>I riferimenti per la costruzione del piano didattico da parte dei docenti del biennio :   - Certificato delle competenze e documento con        indicazioni delle competenze  degli assi culturali  -  Indicazioni nazionali  -  Linee guida  -  Tavola degli apprendimenti   Vedi allegati </vt:lpstr>
      <vt:lpstr> Vedi allegati </vt:lpstr>
      <vt:lpstr>Riflessioni su alcuni quesiti estratti dalla prova</vt:lpstr>
      <vt:lpstr>Proviamo a rispondere </vt:lpstr>
      <vt:lpstr>Diapositiva 6</vt:lpstr>
      <vt:lpstr>Proviamo a rispondere </vt:lpstr>
      <vt:lpstr>Diapositiva 8</vt:lpstr>
      <vt:lpstr>Diapositiva 9</vt:lpstr>
      <vt:lpstr>Diapositiva 10</vt:lpstr>
      <vt:lpstr>Diapositiva 11</vt:lpstr>
      <vt:lpstr>Diapositiva 12</vt:lpstr>
      <vt:lpstr>Diapositiva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Scuola estiva di matematica Telese Terme  (27-30 luglio 2015)</dc:title>
  <dc:creator>Enza</dc:creator>
  <cp:lastModifiedBy>Enza</cp:lastModifiedBy>
  <cp:revision>27</cp:revision>
  <dcterms:created xsi:type="dcterms:W3CDTF">2015-07-31T18:50:59Z</dcterms:created>
  <dcterms:modified xsi:type="dcterms:W3CDTF">2015-08-01T07:07:34Z</dcterms:modified>
</cp:coreProperties>
</file>